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13">
  <p:sldMasterIdLst>
    <p:sldMasterId id="2147483648" r:id="rId1"/>
    <p:sldMasterId id="2147483660" r:id="rId2"/>
  </p:sldMasterIdLst>
  <p:notesMasterIdLst>
    <p:notesMasterId r:id="rId12"/>
  </p:notesMasterIdLst>
  <p:handoutMasterIdLst>
    <p:handoutMasterId r:id="rId13"/>
  </p:handoutMasterIdLst>
  <p:sldIdLst>
    <p:sldId id="256" r:id="rId3"/>
    <p:sldId id="310" r:id="rId4"/>
    <p:sldId id="312" r:id="rId5"/>
    <p:sldId id="311" r:id="rId6"/>
    <p:sldId id="306" r:id="rId7"/>
    <p:sldId id="307" r:id="rId8"/>
    <p:sldId id="308" r:id="rId9"/>
    <p:sldId id="305" r:id="rId10"/>
    <p:sldId id="27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F1F0"/>
    <a:srgbClr val="3F3F3F"/>
    <a:srgbClr val="FDFDFD"/>
    <a:srgbClr val="F0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6314" autoAdjust="0"/>
  </p:normalViewPr>
  <p:slideViewPr>
    <p:cSldViewPr snapToGrid="0" showGuides="1">
      <p:cViewPr varScale="1">
        <p:scale>
          <a:sx n="82" d="100"/>
          <a:sy n="82" d="100"/>
        </p:scale>
        <p:origin x="653" y="72"/>
      </p:cViewPr>
      <p:guideLst>
        <p:guide orient="horz" pos="2153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66824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EF01D-83B6-4C00-B140-840A98A21ACF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04758-3F40-44B3-936D-6280EE4DD6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926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https://www.ypppt.com/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04758-3F40-44B3-936D-6280EE4DD66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5723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https://www.ypppt.com/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04758-3F40-44B3-936D-6280EE4DD66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789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https://www.ypppt.com/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04758-3F40-44B3-936D-6280EE4DD66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https://www.ypppt.com/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04758-3F40-44B3-936D-6280EE4DD66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9696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04758-3F40-44B3-936D-6280EE4DD66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1373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0730" cy="6878955"/>
          </a:xfrm>
          <a:prstGeom prst="rect">
            <a:avLst/>
          </a:prstGeom>
          <a:gradFill>
            <a:gsLst>
              <a:gs pos="0">
                <a:srgbClr val="F0F0EF"/>
              </a:gs>
              <a:gs pos="96000">
                <a:srgbClr val="FDFDF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0730" cy="6878955"/>
          </a:xfrm>
          <a:prstGeom prst="rect">
            <a:avLst/>
          </a:prstGeom>
          <a:gradFill>
            <a:gsLst>
              <a:gs pos="0">
                <a:srgbClr val="F0F0EF"/>
              </a:gs>
              <a:gs pos="96000">
                <a:srgbClr val="FDFDF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E5979-7681-49BB-B73E-6A17365A52EB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E982B-6C26-4825-8E69-3C8BC12055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26571" y="-1"/>
            <a:ext cx="12190730" cy="6878955"/>
          </a:xfrm>
          <a:prstGeom prst="rect">
            <a:avLst/>
          </a:prstGeom>
          <a:gradFill>
            <a:gsLst>
              <a:gs pos="0">
                <a:srgbClr val="F0F0EF"/>
              </a:gs>
              <a:gs pos="96000">
                <a:srgbClr val="FDFDF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pic>
        <p:nvPicPr>
          <p:cNvPr id="33" name="图片 32" descr="灰色线条背景"/>
          <p:cNvPicPr>
            <a:picLocks noChangeAspect="1"/>
          </p:cNvPicPr>
          <p:nvPr/>
        </p:nvPicPr>
        <p:blipFill>
          <a:blip r:embed="rId3"/>
          <a:srcRect l="26982" t="76980" r="32338" b="8297"/>
          <a:stretch>
            <a:fillRect/>
          </a:stretch>
        </p:blipFill>
        <p:spPr>
          <a:xfrm rot="16200000">
            <a:off x="6113463" y="800417"/>
            <a:ext cx="6878955" cy="5278120"/>
          </a:xfrm>
          <a:prstGeom prst="rect">
            <a:avLst/>
          </a:prstGeom>
        </p:spPr>
      </p:pic>
      <p:sp>
        <p:nvSpPr>
          <p:cNvPr id="122" name="文本框 121"/>
          <p:cNvSpPr txBox="1"/>
          <p:nvPr/>
        </p:nvSpPr>
        <p:spPr>
          <a:xfrm>
            <a:off x="1078635" y="1979987"/>
            <a:ext cx="5220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智能合約撰寫</a:t>
            </a:r>
            <a:endParaRPr kumimoji="1" lang="en-US" altLang="zh-TW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  <a:p>
            <a:pPr algn="dist"/>
            <a:r>
              <a:rPr kumimoji="1"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期末報告</a:t>
            </a:r>
            <a:endParaRPr kumimoji="1" lang="zh-CN" altLang="en-US" sz="30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780523" y="4306360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 smtClean="0"/>
              <a:t>區塊鏈族譜</a:t>
            </a:r>
            <a:endParaRPr lang="zh-TW" altLang="en-US" sz="3500" b="1" dirty="0"/>
          </a:p>
        </p:txBody>
      </p:sp>
      <p:sp>
        <p:nvSpPr>
          <p:cNvPr id="3" name="文字方塊 2"/>
          <p:cNvSpPr txBox="1"/>
          <p:nvPr/>
        </p:nvSpPr>
        <p:spPr>
          <a:xfrm>
            <a:off x="3438279" y="4975638"/>
            <a:ext cx="127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Group 11</a:t>
            </a:r>
            <a:endParaRPr lang="zh-TW" altLang="en-US" dirty="0"/>
          </a:p>
        </p:txBody>
      </p:sp>
    </p:spTree>
    <p:custDataLst>
      <p:tags r:id="rId1"/>
    </p:custDataLst>
  </p:cSld>
  <p:clrMapOvr>
    <a:masterClrMapping/>
  </p:clrMapOvr>
  <p:transition spd="slow">
    <p:push dir="u"/>
  </p:transition>
  <p:timing>
    <p:tnLst>
      <p:par>
        <p:cTn id="1" dur="indefinite" restart="never" fill="hold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片 62" descr="灰色线条背景"/>
          <p:cNvPicPr>
            <a:picLocks noChangeAspect="1"/>
          </p:cNvPicPr>
          <p:nvPr/>
        </p:nvPicPr>
        <p:blipFill>
          <a:blip r:embed="rId2"/>
          <a:srcRect l="15713" t="64470" r="32922" b="8998"/>
          <a:stretch>
            <a:fillRect/>
          </a:stretch>
        </p:blipFill>
        <p:spPr>
          <a:xfrm>
            <a:off x="2560320" y="3216275"/>
            <a:ext cx="9768205" cy="3641725"/>
          </a:xfrm>
          <a:prstGeom prst="rect">
            <a:avLst/>
          </a:prstGeom>
        </p:spPr>
      </p:pic>
      <p:sp>
        <p:nvSpPr>
          <p:cNvPr id="28" name="任意多边形: 形状 27"/>
          <p:cNvSpPr/>
          <p:nvPr/>
        </p:nvSpPr>
        <p:spPr>
          <a:xfrm>
            <a:off x="0" y="-20955"/>
            <a:ext cx="3870960" cy="6898005"/>
          </a:xfrm>
          <a:custGeom>
            <a:avLst/>
            <a:gdLst>
              <a:gd name="connsiteX0" fmla="*/ 0 w 5101701"/>
              <a:gd name="connsiteY0" fmla="*/ 0 h 6878896"/>
              <a:gd name="connsiteX1" fmla="*/ 3099572 w 5101701"/>
              <a:gd name="connsiteY1" fmla="*/ 0 h 6878896"/>
              <a:gd name="connsiteX2" fmla="*/ 3205616 w 5101701"/>
              <a:gd name="connsiteY2" fmla="*/ 60974 h 6878896"/>
              <a:gd name="connsiteX3" fmla="*/ 5101701 w 5101701"/>
              <a:gd name="connsiteY3" fmla="*/ 3429000 h 6878896"/>
              <a:gd name="connsiteX4" fmla="*/ 3205616 w 5101701"/>
              <a:gd name="connsiteY4" fmla="*/ 6797026 h 6878896"/>
              <a:gd name="connsiteX5" fmla="*/ 3063231 w 5101701"/>
              <a:gd name="connsiteY5" fmla="*/ 6878896 h 6878896"/>
              <a:gd name="connsiteX6" fmla="*/ 0 w 5101701"/>
              <a:gd name="connsiteY6" fmla="*/ 6878896 h 6878896"/>
              <a:gd name="connsiteX7" fmla="*/ 0 w 5101701"/>
              <a:gd name="connsiteY7" fmla="*/ 0 h 687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01701" h="6878896">
                <a:moveTo>
                  <a:pt x="0" y="0"/>
                </a:moveTo>
                <a:lnTo>
                  <a:pt x="3099572" y="0"/>
                </a:lnTo>
                <a:lnTo>
                  <a:pt x="3205616" y="60974"/>
                </a:lnTo>
                <a:cubicBezTo>
                  <a:pt x="4342364" y="751678"/>
                  <a:pt x="5101701" y="2001663"/>
                  <a:pt x="5101701" y="3429000"/>
                </a:cubicBezTo>
                <a:cubicBezTo>
                  <a:pt x="5101701" y="4856337"/>
                  <a:pt x="4342364" y="6106321"/>
                  <a:pt x="3205616" y="6797026"/>
                </a:cubicBezTo>
                <a:lnTo>
                  <a:pt x="3063231" y="6878896"/>
                </a:lnTo>
                <a:lnTo>
                  <a:pt x="0" y="6878896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6170" name="任意多边形: 形状 6169"/>
          <p:cNvSpPr/>
          <p:nvPr/>
        </p:nvSpPr>
        <p:spPr>
          <a:xfrm>
            <a:off x="10422255" y="0"/>
            <a:ext cx="1769745" cy="1729105"/>
          </a:xfrm>
          <a:custGeom>
            <a:avLst/>
            <a:gdLst>
              <a:gd name="connsiteX0" fmla="*/ 69718 w 2359238"/>
              <a:gd name="connsiteY0" fmla="*/ 0 h 2239647"/>
              <a:gd name="connsiteX1" fmla="*/ 919065 w 2359238"/>
              <a:gd name="connsiteY1" fmla="*/ 0 h 2239647"/>
              <a:gd name="connsiteX2" fmla="*/ 903714 w 2359238"/>
              <a:gd name="connsiteY2" fmla="*/ 25268 h 2239647"/>
              <a:gd name="connsiteX3" fmla="*/ 787052 w 2359238"/>
              <a:gd name="connsiteY3" fmla="*/ 486003 h 2239647"/>
              <a:gd name="connsiteX4" fmla="*/ 1753644 w 2359238"/>
              <a:gd name="connsiteY4" fmla="*/ 1452595 h 2239647"/>
              <a:gd name="connsiteX5" fmla="*/ 2294075 w 2359238"/>
              <a:gd name="connsiteY5" fmla="*/ 1287516 h 2239647"/>
              <a:gd name="connsiteX6" fmla="*/ 2359238 w 2359238"/>
              <a:gd name="connsiteY6" fmla="*/ 1233752 h 2239647"/>
              <a:gd name="connsiteX7" fmla="*/ 2359238 w 2359238"/>
              <a:gd name="connsiteY7" fmla="*/ 2130021 h 2239647"/>
              <a:gd name="connsiteX8" fmla="*/ 2275124 w 2359238"/>
              <a:gd name="connsiteY8" fmla="*/ 2160807 h 2239647"/>
              <a:gd name="connsiteX9" fmla="*/ 1753644 w 2359238"/>
              <a:gd name="connsiteY9" fmla="*/ 2239647 h 2239647"/>
              <a:gd name="connsiteX10" fmla="*/ 0 w 2359238"/>
              <a:gd name="connsiteY10" fmla="*/ 486003 h 2239647"/>
              <a:gd name="connsiteX11" fmla="*/ 35628 w 2359238"/>
              <a:gd name="connsiteY11" fmla="*/ 132583 h 2239647"/>
              <a:gd name="connsiteX12" fmla="*/ 69718 w 2359238"/>
              <a:gd name="connsiteY12" fmla="*/ 0 h 2239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59238" h="2239647">
                <a:moveTo>
                  <a:pt x="69718" y="0"/>
                </a:moveTo>
                <a:lnTo>
                  <a:pt x="919065" y="0"/>
                </a:lnTo>
                <a:lnTo>
                  <a:pt x="903714" y="25268"/>
                </a:lnTo>
                <a:cubicBezTo>
                  <a:pt x="829314" y="162227"/>
                  <a:pt x="787052" y="319180"/>
                  <a:pt x="787052" y="486003"/>
                </a:cubicBezTo>
                <a:cubicBezTo>
                  <a:pt x="787052" y="1019837"/>
                  <a:pt x="1219810" y="1452595"/>
                  <a:pt x="1753644" y="1452595"/>
                </a:cubicBezTo>
                <a:cubicBezTo>
                  <a:pt x="1953832" y="1452595"/>
                  <a:pt x="2139806" y="1391738"/>
                  <a:pt x="2294075" y="1287516"/>
                </a:cubicBezTo>
                <a:lnTo>
                  <a:pt x="2359238" y="1233752"/>
                </a:lnTo>
                <a:lnTo>
                  <a:pt x="2359238" y="2130021"/>
                </a:lnTo>
                <a:lnTo>
                  <a:pt x="2275124" y="2160807"/>
                </a:lnTo>
                <a:cubicBezTo>
                  <a:pt x="2110389" y="2212045"/>
                  <a:pt x="1935240" y="2239647"/>
                  <a:pt x="1753644" y="2239647"/>
                </a:cubicBezTo>
                <a:cubicBezTo>
                  <a:pt x="785133" y="2239647"/>
                  <a:pt x="0" y="1454514"/>
                  <a:pt x="0" y="486003"/>
                </a:cubicBezTo>
                <a:cubicBezTo>
                  <a:pt x="0" y="364939"/>
                  <a:pt x="12268" y="246741"/>
                  <a:pt x="35628" y="132583"/>
                </a:cubicBezTo>
                <a:lnTo>
                  <a:pt x="69718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5952354" y="2954629"/>
            <a:ext cx="40335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400" b="1" dirty="0" smtClean="0">
                <a:solidFill>
                  <a:srgbClr val="3F3F3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專案簡介</a:t>
            </a:r>
            <a:endParaRPr lang="zh-CN" altLang="en-US" sz="4400" b="1" dirty="0">
              <a:solidFill>
                <a:srgbClr val="3F3F3F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692192"/>
      </p:ext>
    </p:extLst>
  </p:cSld>
  <p:clrMapOvr>
    <a:masterClrMapping/>
  </p:clrMapOvr>
  <p:transition spd="slow">
    <p:push dir="u"/>
  </p:transition>
  <p:timing>
    <p:tnLst>
      <p:par>
        <p:cTn id="1" dur="indefinite" restart="never" fill="hold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7"/>
          <p:cNvSpPr txBox="1"/>
          <p:nvPr/>
        </p:nvSpPr>
        <p:spPr>
          <a:xfrm>
            <a:off x="4692015" y="304800"/>
            <a:ext cx="280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專案簡介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3495" y="535305"/>
            <a:ext cx="4572000" cy="0"/>
          </a:xfrm>
          <a:prstGeom prst="line">
            <a:avLst/>
          </a:prstGeom>
          <a:ln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7620000" y="535305"/>
            <a:ext cx="4572000" cy="0"/>
          </a:xfrm>
          <a:prstGeom prst="line">
            <a:avLst/>
          </a:prstGeom>
          <a:ln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362" y="2082914"/>
            <a:ext cx="2818381" cy="2967503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900303" y="5050417"/>
            <a:ext cx="237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Member</a:t>
            </a:r>
            <a:r>
              <a:rPr lang="zh-TW" altLang="en-US" dirty="0" smtClean="0">
                <a:solidFill>
                  <a:srgbClr val="FF0000"/>
                </a:solidFill>
              </a:rPr>
              <a:t>紀錄之資料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589655" y="1896303"/>
            <a:ext cx="8602345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單一</a:t>
            </a:r>
            <a:r>
              <a:rPr lang="en-US" altLang="zh-TW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Address</a:t>
            </a:r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可創多個</a:t>
            </a:r>
            <a:r>
              <a:rPr lang="en-US" altLang="zh-TW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Member</a:t>
            </a:r>
          </a:p>
          <a:p>
            <a:endParaRPr lang="en-US" altLang="zh-TW" sz="27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</a:endParaRPr>
          </a:p>
          <a:p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一個</a:t>
            </a:r>
            <a:r>
              <a:rPr lang="en-US" altLang="zh-TW" sz="2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Adress</a:t>
            </a:r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可申請建立一個祖譜</a:t>
            </a:r>
            <a:endParaRPr lang="en-US" altLang="zh-TW" sz="27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</a:endParaRPr>
          </a:p>
          <a:p>
            <a:r>
              <a:rPr lang="en-US" altLang="zh-TW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(</a:t>
            </a:r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自動將</a:t>
            </a:r>
            <a:r>
              <a:rPr lang="en-US" altLang="zh-TW" sz="2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Address</a:t>
            </a:r>
            <a:r>
              <a:rPr lang="zh-TW" altLang="en-US" sz="2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設</a:t>
            </a:r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為</a:t>
            </a:r>
            <a:r>
              <a:rPr lang="en-US" altLang="zh-TW" sz="27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TreeOwner</a:t>
            </a:r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且自動將他管理的第一個</a:t>
            </a:r>
            <a:r>
              <a:rPr lang="en-US" altLang="zh-TW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member</a:t>
            </a:r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加入</a:t>
            </a:r>
            <a:r>
              <a:rPr lang="en-US" altLang="zh-TW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Tree</a:t>
            </a:r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中</a:t>
            </a:r>
            <a:r>
              <a:rPr lang="en-US" altLang="zh-TW" sz="2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)</a:t>
            </a:r>
            <a:endParaRPr lang="en-US" altLang="zh-TW" sz="27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</a:endParaRPr>
          </a:p>
          <a:p>
            <a:endParaRPr lang="en-US" altLang="zh-TW" sz="27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</a:endParaRPr>
          </a:p>
          <a:p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可向祖譜持有者申請加入祖譜</a:t>
            </a:r>
            <a:endParaRPr lang="en-US" altLang="zh-TW" sz="27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</a:endParaRPr>
          </a:p>
          <a:p>
            <a:endParaRPr lang="en-US" altLang="zh-TW" sz="27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</a:endParaRPr>
          </a:p>
          <a:p>
            <a:r>
              <a:rPr lang="zh-TW" alt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不同的帳號在查詢資料時權限</a:t>
            </a:r>
            <a:r>
              <a:rPr lang="zh-TW" altLang="en-US" sz="2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</a:rPr>
              <a:t>不同</a:t>
            </a:r>
            <a:endParaRPr lang="en-US" altLang="zh-TW" sz="27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987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7"/>
          <p:cNvSpPr txBox="1"/>
          <p:nvPr/>
        </p:nvSpPr>
        <p:spPr>
          <a:xfrm>
            <a:off x="4692015" y="304800"/>
            <a:ext cx="280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專案簡介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3495" y="535305"/>
            <a:ext cx="4572000" cy="0"/>
          </a:xfrm>
          <a:prstGeom prst="line">
            <a:avLst/>
          </a:prstGeom>
          <a:ln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7620000" y="535305"/>
            <a:ext cx="4572000" cy="0"/>
          </a:xfrm>
          <a:prstGeom prst="line">
            <a:avLst/>
          </a:prstGeom>
          <a:ln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l="30003" t="17412" r="30336" b="7044"/>
          <a:stretch/>
        </p:blipFill>
        <p:spPr>
          <a:xfrm>
            <a:off x="6590211" y="1402701"/>
            <a:ext cx="4236720" cy="4539343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4"/>
          <a:srcRect l="30000" t="14297" r="48250" b="6444"/>
          <a:stretch/>
        </p:blipFill>
        <p:spPr>
          <a:xfrm>
            <a:off x="1831029" y="1402701"/>
            <a:ext cx="2170519" cy="4449148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1890563" y="6066453"/>
            <a:ext cx="205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可</a:t>
            </a:r>
            <a:r>
              <a:rPr lang="zh-TW" altLang="en-US" dirty="0" smtClean="0"/>
              <a:t>顯示親屬關係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7620001" y="6066453"/>
            <a:ext cx="2597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可察看淺在之遺傳疾病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66595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7"/>
          <p:cNvSpPr txBox="1"/>
          <p:nvPr/>
        </p:nvSpPr>
        <p:spPr>
          <a:xfrm>
            <a:off x="4692015" y="304800"/>
            <a:ext cx="280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專案簡介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3495" y="535305"/>
            <a:ext cx="4572000" cy="0"/>
          </a:xfrm>
          <a:prstGeom prst="line">
            <a:avLst/>
          </a:prstGeom>
          <a:ln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7620000" y="535305"/>
            <a:ext cx="4572000" cy="0"/>
          </a:xfrm>
          <a:prstGeom prst="line">
            <a:avLst/>
          </a:prstGeom>
          <a:ln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4895461" y="1843388"/>
            <a:ext cx="50105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/>
              <a:t>遇到的問題</a:t>
            </a:r>
            <a:endParaRPr lang="en-US" altLang="zh-TW" sz="3000" b="1" dirty="0"/>
          </a:p>
        </p:txBody>
      </p:sp>
      <p:pic>
        <p:nvPicPr>
          <p:cNvPr id="1026" name="Picture 2" descr="https://cdn.discordapp.com/attachments/803688333901430814/986969120014749716/unknown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7" t="15168" r="35705" b="64661"/>
          <a:stretch/>
        </p:blipFill>
        <p:spPr bwMode="auto">
          <a:xfrm>
            <a:off x="2994865" y="2897917"/>
            <a:ext cx="6202269" cy="2466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69316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片 62" descr="灰色线条背景"/>
          <p:cNvPicPr>
            <a:picLocks noChangeAspect="1"/>
          </p:cNvPicPr>
          <p:nvPr/>
        </p:nvPicPr>
        <p:blipFill>
          <a:blip r:embed="rId2"/>
          <a:srcRect l="15713" t="64470" r="32922" b="8998"/>
          <a:stretch>
            <a:fillRect/>
          </a:stretch>
        </p:blipFill>
        <p:spPr>
          <a:xfrm>
            <a:off x="2560320" y="3216275"/>
            <a:ext cx="9768205" cy="3641725"/>
          </a:xfrm>
          <a:prstGeom prst="rect">
            <a:avLst/>
          </a:prstGeom>
        </p:spPr>
      </p:pic>
      <p:sp>
        <p:nvSpPr>
          <p:cNvPr id="28" name="任意多边形: 形状 27"/>
          <p:cNvSpPr/>
          <p:nvPr/>
        </p:nvSpPr>
        <p:spPr>
          <a:xfrm>
            <a:off x="0" y="-20955"/>
            <a:ext cx="3870960" cy="6898005"/>
          </a:xfrm>
          <a:custGeom>
            <a:avLst/>
            <a:gdLst>
              <a:gd name="connsiteX0" fmla="*/ 0 w 5101701"/>
              <a:gd name="connsiteY0" fmla="*/ 0 h 6878896"/>
              <a:gd name="connsiteX1" fmla="*/ 3099572 w 5101701"/>
              <a:gd name="connsiteY1" fmla="*/ 0 h 6878896"/>
              <a:gd name="connsiteX2" fmla="*/ 3205616 w 5101701"/>
              <a:gd name="connsiteY2" fmla="*/ 60974 h 6878896"/>
              <a:gd name="connsiteX3" fmla="*/ 5101701 w 5101701"/>
              <a:gd name="connsiteY3" fmla="*/ 3429000 h 6878896"/>
              <a:gd name="connsiteX4" fmla="*/ 3205616 w 5101701"/>
              <a:gd name="connsiteY4" fmla="*/ 6797026 h 6878896"/>
              <a:gd name="connsiteX5" fmla="*/ 3063231 w 5101701"/>
              <a:gd name="connsiteY5" fmla="*/ 6878896 h 6878896"/>
              <a:gd name="connsiteX6" fmla="*/ 0 w 5101701"/>
              <a:gd name="connsiteY6" fmla="*/ 6878896 h 6878896"/>
              <a:gd name="connsiteX7" fmla="*/ 0 w 5101701"/>
              <a:gd name="connsiteY7" fmla="*/ 0 h 687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01701" h="6878896">
                <a:moveTo>
                  <a:pt x="0" y="0"/>
                </a:moveTo>
                <a:lnTo>
                  <a:pt x="3099572" y="0"/>
                </a:lnTo>
                <a:lnTo>
                  <a:pt x="3205616" y="60974"/>
                </a:lnTo>
                <a:cubicBezTo>
                  <a:pt x="4342364" y="751678"/>
                  <a:pt x="5101701" y="2001663"/>
                  <a:pt x="5101701" y="3429000"/>
                </a:cubicBezTo>
                <a:cubicBezTo>
                  <a:pt x="5101701" y="4856337"/>
                  <a:pt x="4342364" y="6106321"/>
                  <a:pt x="3205616" y="6797026"/>
                </a:cubicBezTo>
                <a:lnTo>
                  <a:pt x="3063231" y="6878896"/>
                </a:lnTo>
                <a:lnTo>
                  <a:pt x="0" y="6878896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6170" name="任意多边形: 形状 6169"/>
          <p:cNvSpPr/>
          <p:nvPr/>
        </p:nvSpPr>
        <p:spPr>
          <a:xfrm>
            <a:off x="10422255" y="0"/>
            <a:ext cx="1769745" cy="1729105"/>
          </a:xfrm>
          <a:custGeom>
            <a:avLst/>
            <a:gdLst>
              <a:gd name="connsiteX0" fmla="*/ 69718 w 2359238"/>
              <a:gd name="connsiteY0" fmla="*/ 0 h 2239647"/>
              <a:gd name="connsiteX1" fmla="*/ 919065 w 2359238"/>
              <a:gd name="connsiteY1" fmla="*/ 0 h 2239647"/>
              <a:gd name="connsiteX2" fmla="*/ 903714 w 2359238"/>
              <a:gd name="connsiteY2" fmla="*/ 25268 h 2239647"/>
              <a:gd name="connsiteX3" fmla="*/ 787052 w 2359238"/>
              <a:gd name="connsiteY3" fmla="*/ 486003 h 2239647"/>
              <a:gd name="connsiteX4" fmla="*/ 1753644 w 2359238"/>
              <a:gd name="connsiteY4" fmla="*/ 1452595 h 2239647"/>
              <a:gd name="connsiteX5" fmla="*/ 2294075 w 2359238"/>
              <a:gd name="connsiteY5" fmla="*/ 1287516 h 2239647"/>
              <a:gd name="connsiteX6" fmla="*/ 2359238 w 2359238"/>
              <a:gd name="connsiteY6" fmla="*/ 1233752 h 2239647"/>
              <a:gd name="connsiteX7" fmla="*/ 2359238 w 2359238"/>
              <a:gd name="connsiteY7" fmla="*/ 2130021 h 2239647"/>
              <a:gd name="connsiteX8" fmla="*/ 2275124 w 2359238"/>
              <a:gd name="connsiteY8" fmla="*/ 2160807 h 2239647"/>
              <a:gd name="connsiteX9" fmla="*/ 1753644 w 2359238"/>
              <a:gd name="connsiteY9" fmla="*/ 2239647 h 2239647"/>
              <a:gd name="connsiteX10" fmla="*/ 0 w 2359238"/>
              <a:gd name="connsiteY10" fmla="*/ 486003 h 2239647"/>
              <a:gd name="connsiteX11" fmla="*/ 35628 w 2359238"/>
              <a:gd name="connsiteY11" fmla="*/ 132583 h 2239647"/>
              <a:gd name="connsiteX12" fmla="*/ 69718 w 2359238"/>
              <a:gd name="connsiteY12" fmla="*/ 0 h 2239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59238" h="2239647">
                <a:moveTo>
                  <a:pt x="69718" y="0"/>
                </a:moveTo>
                <a:lnTo>
                  <a:pt x="919065" y="0"/>
                </a:lnTo>
                <a:lnTo>
                  <a:pt x="903714" y="25268"/>
                </a:lnTo>
                <a:cubicBezTo>
                  <a:pt x="829314" y="162227"/>
                  <a:pt x="787052" y="319180"/>
                  <a:pt x="787052" y="486003"/>
                </a:cubicBezTo>
                <a:cubicBezTo>
                  <a:pt x="787052" y="1019837"/>
                  <a:pt x="1219810" y="1452595"/>
                  <a:pt x="1753644" y="1452595"/>
                </a:cubicBezTo>
                <a:cubicBezTo>
                  <a:pt x="1953832" y="1452595"/>
                  <a:pt x="2139806" y="1391738"/>
                  <a:pt x="2294075" y="1287516"/>
                </a:cubicBezTo>
                <a:lnTo>
                  <a:pt x="2359238" y="1233752"/>
                </a:lnTo>
                <a:lnTo>
                  <a:pt x="2359238" y="2130021"/>
                </a:lnTo>
                <a:lnTo>
                  <a:pt x="2275124" y="2160807"/>
                </a:lnTo>
                <a:cubicBezTo>
                  <a:pt x="2110389" y="2212045"/>
                  <a:pt x="1935240" y="2239647"/>
                  <a:pt x="1753644" y="2239647"/>
                </a:cubicBezTo>
                <a:cubicBezTo>
                  <a:pt x="785133" y="2239647"/>
                  <a:pt x="0" y="1454514"/>
                  <a:pt x="0" y="486003"/>
                </a:cubicBezTo>
                <a:cubicBezTo>
                  <a:pt x="0" y="364939"/>
                  <a:pt x="12268" y="246741"/>
                  <a:pt x="35628" y="132583"/>
                </a:cubicBezTo>
                <a:lnTo>
                  <a:pt x="69718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5952354" y="2954629"/>
            <a:ext cx="40335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TW" sz="4400" b="1" dirty="0">
                <a:solidFill>
                  <a:srgbClr val="3F3F3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Project DEMO</a:t>
            </a:r>
            <a:endParaRPr lang="zh-CN" altLang="en-US" sz="4400" b="1" dirty="0">
              <a:solidFill>
                <a:srgbClr val="3F3F3F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1947653"/>
      </p:ext>
    </p:extLst>
  </p:cSld>
  <p:clrMapOvr>
    <a:masterClrMapping/>
  </p:clrMapOvr>
  <p:transition spd="slow">
    <p:push dir="u"/>
  </p:transition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7"/>
          <p:cNvSpPr txBox="1"/>
          <p:nvPr/>
        </p:nvSpPr>
        <p:spPr>
          <a:xfrm>
            <a:off x="4692015" y="304800"/>
            <a:ext cx="280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DEMO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3495" y="535305"/>
            <a:ext cx="4572000" cy="0"/>
          </a:xfrm>
          <a:prstGeom prst="line">
            <a:avLst/>
          </a:prstGeom>
          <a:ln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7620000" y="535305"/>
            <a:ext cx="4572000" cy="0"/>
          </a:xfrm>
          <a:prstGeom prst="line">
            <a:avLst/>
          </a:prstGeom>
          <a:ln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demo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4997" y="766465"/>
            <a:ext cx="10583550" cy="562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06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 Box 3"/>
          <p:cNvSpPr>
            <a:spLocks noChangeArrowheads="1"/>
          </p:cNvSpPr>
          <p:nvPr/>
        </p:nvSpPr>
        <p:spPr bwMode="auto">
          <a:xfrm>
            <a:off x="793103" y="729773"/>
            <a:ext cx="572020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CC3970"/>
                </a:solidFill>
              </a14:hiddenFill>
            </a:ext>
          </a:extLst>
        </p:spPr>
        <p:txBody>
          <a:bodyPr wrap="square">
            <a:spAutoFit/>
          </a:bodyPr>
          <a:lstStyle/>
          <a:p>
            <a:pPr algn="dist">
              <a:spcBef>
                <a:spcPct val="0"/>
              </a:spcBef>
            </a:pPr>
            <a:r>
              <a:rPr lang="zh-TW" altLang="en-US" sz="6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小組名單分工</a:t>
            </a:r>
            <a:endParaRPr lang="zh-CN" altLang="en-US" sz="66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622288" y="908220"/>
            <a:ext cx="27597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MEMBER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85421" y="523783"/>
            <a:ext cx="25390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F1F1F0"/>
                </a:solidFill>
              </a:rPr>
              <a:t>https://www.ypppt.com/</a:t>
            </a:r>
            <a:endParaRPr lang="zh-CN" altLang="en-US" sz="1600" dirty="0">
              <a:solidFill>
                <a:srgbClr val="F1F1F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603242" y="2043759"/>
            <a:ext cx="754846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電資三</a:t>
            </a:r>
            <a:endParaRPr lang="en-US" altLang="zh-TW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cs typeface="字魂105号-简雅黑" panose="00000500000000000000" pitchFamily="2" charset="-122"/>
            </a:endParaRPr>
          </a:p>
          <a:p>
            <a:r>
              <a:rPr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洪</a:t>
            </a:r>
            <a:r>
              <a:rPr lang="zh-TW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德易 </a:t>
            </a:r>
            <a:r>
              <a:rPr lang="en-US" altLang="zh-TW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108820005</a:t>
            </a:r>
            <a:r>
              <a:rPr lang="zh-TW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 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前端網頁設計 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PPT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製作 報告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(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約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32%)</a:t>
            </a:r>
          </a:p>
          <a:p>
            <a:r>
              <a:rPr lang="zh-TW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單綿恆 </a:t>
            </a:r>
            <a:r>
              <a:rPr lang="en-US" altLang="zh-TW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108820020 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智能合約撰寫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(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約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23%)</a:t>
            </a:r>
            <a:endParaRPr lang="en-US" altLang="zh-TW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cs typeface="字魂105号-简雅黑" panose="00000500000000000000" pitchFamily="2" charset="-122"/>
            </a:endParaRPr>
          </a:p>
          <a:p>
            <a:r>
              <a:rPr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賀國成 </a:t>
            </a:r>
            <a:r>
              <a:rPr lang="en-US" altLang="zh-TW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108820041 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智能合約撰寫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(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約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13%)</a:t>
            </a:r>
          </a:p>
          <a:p>
            <a:r>
              <a:rPr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洪子翔 </a:t>
            </a:r>
            <a:r>
              <a:rPr lang="en-US" altLang="zh-TW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108820043</a:t>
            </a:r>
            <a:r>
              <a:rPr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 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合約前端對接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(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約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30%)</a:t>
            </a:r>
            <a:r>
              <a:rPr lang="en-US" altLang="zh-TW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		</a:t>
            </a:r>
          </a:p>
          <a:p>
            <a:pPr algn="ctr"/>
            <a:r>
              <a:rPr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資材三甲</a:t>
            </a:r>
            <a:endParaRPr lang="en-US" altLang="zh-TW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cs typeface="字魂105号-简雅黑" panose="00000500000000000000" pitchFamily="2" charset="-122"/>
            </a:endParaRPr>
          </a:p>
          <a:p>
            <a:r>
              <a:rPr lang="zh-TW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呂</a:t>
            </a: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鎧</a:t>
            </a:r>
            <a:r>
              <a:rPr lang="zh-TW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亦 </a:t>
            </a:r>
            <a:r>
              <a:rPr lang="en-US" altLang="zh-TW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108AB0033</a:t>
            </a:r>
            <a:r>
              <a:rPr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     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無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(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約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2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%)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cs typeface="字魂105号-简雅黑" panose="00000500000000000000" pitchFamily="2" charset="-122"/>
            </a:endParaRPr>
          </a:p>
          <a:p>
            <a:r>
              <a:rPr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何榮偉 </a:t>
            </a:r>
            <a:r>
              <a:rPr lang="en-US" altLang="zh-TW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108AB0056</a:t>
            </a:r>
            <a:r>
              <a:rPr lang="zh-TW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    </a:t>
            </a:r>
            <a:r>
              <a:rPr lang="zh-TW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無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(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約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字魂105号-简雅黑" panose="00000500000000000000" pitchFamily="2" charset="-122"/>
              </a:rPr>
              <a:t>0%)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cs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0107735"/>
      </p:ext>
    </p:extLst>
  </p:cSld>
  <p:clrMapOvr>
    <a:masterClrMapping/>
  </p:clrMapOvr>
  <p:transition spd="slow">
    <p:push dir="u"/>
  </p:transition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20955"/>
            <a:ext cx="12190730" cy="6878955"/>
          </a:xfrm>
          <a:prstGeom prst="rect">
            <a:avLst/>
          </a:prstGeom>
          <a:gradFill>
            <a:gsLst>
              <a:gs pos="0">
                <a:srgbClr val="F0F0EF"/>
              </a:gs>
              <a:gs pos="96000">
                <a:srgbClr val="FDFDF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pic>
        <p:nvPicPr>
          <p:cNvPr id="33" name="图片 32" descr="灰色线条背景"/>
          <p:cNvPicPr>
            <a:picLocks noChangeAspect="1"/>
          </p:cNvPicPr>
          <p:nvPr/>
        </p:nvPicPr>
        <p:blipFill>
          <a:blip r:embed="rId2"/>
          <a:srcRect l="26982" t="76980" r="32338" b="8297"/>
          <a:stretch>
            <a:fillRect/>
          </a:stretch>
        </p:blipFill>
        <p:spPr>
          <a:xfrm rot="16200000">
            <a:off x="6113145" y="800100"/>
            <a:ext cx="6878955" cy="5278120"/>
          </a:xfrm>
          <a:prstGeom prst="rect">
            <a:avLst/>
          </a:prstGeom>
        </p:spPr>
      </p:pic>
      <p:sp>
        <p:nvSpPr>
          <p:cNvPr id="127" name="文本框 126"/>
          <p:cNvSpPr txBox="1"/>
          <p:nvPr/>
        </p:nvSpPr>
        <p:spPr>
          <a:xfrm>
            <a:off x="1813882" y="3043961"/>
            <a:ext cx="41179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4400" b="1" dirty="0">
                <a:solidFill>
                  <a:srgbClr val="3F3F3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字魂105号-简雅黑" panose="00000500000000000000" pitchFamily="2" charset="-122"/>
                <a:sym typeface="字魂105号-简雅黑" panose="00000500000000000000" pitchFamily="2" charset="-122"/>
              </a:rPr>
              <a:t>THANK YOU</a:t>
            </a:r>
            <a:endParaRPr kumimoji="1" lang="en-US" sz="4400" b="1" dirty="0">
              <a:solidFill>
                <a:srgbClr val="3F3F3F"/>
              </a:solidFill>
              <a:effectLst/>
              <a:latin typeface="字魂105号-简雅黑" panose="00000500000000000000" pitchFamily="2" charset="-122"/>
              <a:ea typeface="字魂105号-简雅黑" panose="00000500000000000000" pitchFamily="2" charset="-122"/>
              <a:cs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700"/>
                            </p:stCondLst>
                            <p:childTnLst>
                              <p:par>
                                <p:cTn id="1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1" dur="500" autoRev="1" fill="remove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autoRev="1" fill="remove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500" autoRev="1" fill="remove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autoRev="1" fill="remove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/>
      <p:bldP spid="127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6"/>
  <p:tag name="KSO_WM_TEMPLATE_SCENE_ID" val="1"/>
  <p:tag name="KSO_WM_TEMPLATE_JOB_ID" val="6"/>
  <p:tag name="KSO_WM_TEMPLATE_TOPIC_DEFAULT" val="0"/>
</p:tagLst>
</file>

<file path=ppt/theme/theme1.xml><?xml version="1.0" encoding="utf-8"?>
<a:theme xmlns:a="http://schemas.openxmlformats.org/drawingml/2006/main" name="www.2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</TotalTime>
  <Words>173</Words>
  <Application>Microsoft Office PowerPoint</Application>
  <PresentationFormat>寬螢幕</PresentationFormat>
  <Paragraphs>43</Paragraphs>
  <Slides>9</Slides>
  <Notes>5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9</vt:i4>
      </vt:variant>
    </vt:vector>
  </HeadingPairs>
  <TitlesOfParts>
    <vt:vector size="19" baseType="lpstr">
      <vt:lpstr>等线</vt:lpstr>
      <vt:lpstr>等线 Light</vt:lpstr>
      <vt:lpstr>宋体</vt:lpstr>
      <vt:lpstr>字魂105号-简雅黑</vt:lpstr>
      <vt:lpstr>新細明體</vt:lpstr>
      <vt:lpstr>標楷體</vt:lpstr>
      <vt:lpstr>Arial</vt:lpstr>
      <vt:lpstr>Calibri</vt:lpstr>
      <vt:lpstr>www.2ppt.com</vt:lpstr>
      <vt:lpstr>1_Office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dc:description/>
  <cp:lastModifiedBy>USER</cp:lastModifiedBy>
  <cp:revision>49</cp:revision>
  <dcterms:created xsi:type="dcterms:W3CDTF">2021-05-07T23:27:51Z</dcterms:created>
  <dcterms:modified xsi:type="dcterms:W3CDTF">2022-06-17T07:12:00Z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2052-11.1.0.10463</vt:lpwstr>
  </property>
  <property fmtid="{D5CDD505-2E9C-101B-9397-08002B2CF9AE}" pid="3" name="KSORubyTemplateID">
    <vt:lpwstr>2</vt:lpwstr>
  </property>
  <property fmtid="{D5CDD505-2E9C-101B-9397-08002B2CF9AE}" pid="4" name="ICV">
    <vt:lpwstr>8C7B121785A24676A353FFF6CCFCC405</vt:lpwstr>
  </property>
</Properties>
</file>

<file path=docProps/thumbnail.jpeg>
</file>